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16"/>
  </p:notesMasterIdLst>
  <p:sldIdLst>
    <p:sldId id="256" r:id="rId2"/>
    <p:sldId id="257" r:id="rId3"/>
    <p:sldId id="258" r:id="rId4"/>
    <p:sldId id="273" r:id="rId5"/>
    <p:sldId id="274" r:id="rId6"/>
    <p:sldId id="275" r:id="rId7"/>
    <p:sldId id="263" r:id="rId8"/>
    <p:sldId id="267" r:id="rId9"/>
    <p:sldId id="268" r:id="rId10"/>
    <p:sldId id="272" r:id="rId11"/>
    <p:sldId id="269" r:id="rId12"/>
    <p:sldId id="264" r:id="rId13"/>
    <p:sldId id="276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3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4430CF-13D2-E745-9786-938F979EAF85}" type="datetimeFigureOut">
              <a:rPr lang="en-US" smtClean="0"/>
              <a:t>4/09/12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C4E734-977C-5D45-967F-1203F0044E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47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E1B7346-4661-7747-8128-EB06B24A6BBE}" type="slidenum">
              <a:rPr lang="en-US" sz="1200"/>
              <a:pPr/>
              <a:t>8</a:t>
            </a:fld>
            <a:endParaRPr lang="en-US" sz="1200"/>
          </a:p>
        </p:txBody>
      </p:sp>
      <p:sp>
        <p:nvSpPr>
          <p:cNvPr id="183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ja-JP" altLang="en-US"/>
              <a:t>“</a:t>
            </a:r>
            <a:r>
              <a:rPr lang="en-US" altLang="ja-JP"/>
              <a:t>Frog</a:t>
            </a:r>
            <a:r>
              <a:rPr lang="ja-JP" altLang="en-US"/>
              <a:t>”</a:t>
            </a:r>
            <a:r>
              <a:rPr lang="en-US" altLang="ja-JP"/>
              <a:t> instead of </a:t>
            </a:r>
            <a:r>
              <a:rPr lang="ja-JP" altLang="en-US"/>
              <a:t>“</a:t>
            </a:r>
            <a:r>
              <a:rPr lang="en-US" altLang="ja-JP"/>
              <a:t>frag</a:t>
            </a:r>
            <a:r>
              <a:rPr lang="ja-JP" altLang="en-US"/>
              <a:t>”</a:t>
            </a:r>
            <a:r>
              <a:rPr lang="en-US" altLang="ja-JP"/>
              <a:t> on paper</a:t>
            </a: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26A53F72-E68B-954D-853D-970877BE4795}" type="slidenum">
              <a:rPr lang="en-US" sz="1200"/>
              <a:pPr/>
              <a:t>9</a:t>
            </a:fld>
            <a:endParaRPr lang="en-US" sz="1200"/>
          </a:p>
        </p:txBody>
      </p:sp>
      <p:sp>
        <p:nvSpPr>
          <p:cNvPr id="207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0BF962B-D96A-6D4E-9479-7EBC18F868EB}" type="slidenum">
              <a:rPr lang="en-US" sz="1200"/>
              <a:pPr/>
              <a:t>11</a:t>
            </a:fld>
            <a:endParaRPr lang="en-US" sz="1200"/>
          </a:p>
        </p:txBody>
      </p:sp>
      <p:sp>
        <p:nvSpPr>
          <p:cNvPr id="129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DEABC-D766-4322-8E78-B830FAE35C72}" type="datetime4">
              <a:rPr lang="en-US" smtClean="0"/>
              <a:pPr/>
              <a:t>September 4,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1F9E-604E-4343-9F29-EF72E8231CAD}" type="datetime4">
              <a:rPr lang="en-US" smtClean="0"/>
              <a:pPr/>
              <a:t>September 4,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8E1CE-37F8-4102-8DF9-852A0A51F293}" type="datetime4">
              <a:rPr lang="en-US" smtClean="0"/>
              <a:pPr/>
              <a:t>September 4,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33F43-3E86-47E4-BFBB-2476D384E1C6}" type="datetime4">
              <a:rPr lang="en-US" smtClean="0"/>
              <a:pPr/>
              <a:t>September 4,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63BA-01FC-4367-B6F3-ABB2645D55F1}" type="datetime4">
              <a:rPr lang="en-US" smtClean="0"/>
              <a:pPr/>
              <a:t>September 4, 2012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19C71-EC74-44AF-B27E-FC7DC3C3A61D}" type="datetime4">
              <a:rPr lang="en-US" smtClean="0"/>
              <a:pPr/>
              <a:t>September 4,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CDA29-3CBE-48EA-92AE-A996835462BA}" type="datetime4">
              <a:rPr lang="en-US" smtClean="0"/>
              <a:pPr/>
              <a:t>September 4, 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EC054-3869-4501-B163-1BBFDE8DCE04}" type="datetime4">
              <a:rPr lang="en-US" smtClean="0"/>
              <a:pPr/>
              <a:t>September 4, 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3D831-56C1-49CF-8EF7-8B9A98402BCD}" type="datetime4">
              <a:rPr lang="en-US" smtClean="0"/>
              <a:pPr/>
              <a:t>September 4, 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D5615-7F4F-4584-84D5-CC95918C321F}" type="datetime4">
              <a:rPr lang="en-US" smtClean="0"/>
              <a:pPr/>
              <a:t>September 4,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EA923-9BEE-48CE-9F28-5B525F399BAD}" type="datetime4">
              <a:rPr lang="en-US" smtClean="0"/>
              <a:pPr/>
              <a:t>September 4,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17D0EFEE-2756-4A20-BF2A-63F0A94F99AC}" type="datetime4">
              <a:rPr lang="en-US" smtClean="0"/>
              <a:pPr/>
              <a:t>September 4,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scd.org/publications/educational-leadership/nov09/vol67/num03/Feed-Up,-Back,-Forward.aspx" TargetMode="External"/><Relationship Id="rId4" Type="http://schemas.openxmlformats.org/officeDocument/2006/relationships/hyperlink" Target="http://www.bioscience.heacademy.ac.uk/ftp/newsletters/bulletin22.pdf" TargetMode="External"/><Relationship Id="rId5" Type="http://schemas.openxmlformats.org/officeDocument/2006/relationships/hyperlink" Target="http://www.journeytoexcellence.org.uk/videos/expertspeakers/feedbackonlearningdylanwiliam.asp" TargetMode="External"/><Relationship Id="rId6" Type="http://schemas.openxmlformats.org/officeDocument/2006/relationships/hyperlink" Target="http://www.fisherandfrey.com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uws.edu.au/student_learning_unit/slu/staff_feedback_toolkit/the_importance_of_effective_feedback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4444" y="228600"/>
            <a:ext cx="8255000" cy="4571999"/>
          </a:xfrm>
        </p:spPr>
        <p:txBody>
          <a:bodyPr/>
          <a:lstStyle/>
          <a:p>
            <a:r>
              <a:rPr lang="en-US" sz="7200" dirty="0" smtClean="0"/>
              <a:t>Feed </a:t>
            </a:r>
            <a:r>
              <a:rPr lang="en-US" sz="7200" dirty="0" smtClean="0">
                <a:solidFill>
                  <a:schemeClr val="tx2"/>
                </a:solidFill>
              </a:rPr>
              <a:t>up</a:t>
            </a:r>
            <a:r>
              <a:rPr lang="en-US" sz="7200" dirty="0" smtClean="0"/>
              <a:t>,</a:t>
            </a:r>
            <a:br>
              <a:rPr lang="en-US" sz="7200" dirty="0" smtClean="0"/>
            </a:br>
            <a:r>
              <a:rPr lang="en-US" sz="7200" dirty="0" smtClean="0"/>
              <a:t>feed </a:t>
            </a:r>
            <a:r>
              <a:rPr lang="en-US" sz="7200" dirty="0" smtClean="0">
                <a:solidFill>
                  <a:srgbClr val="D1282E"/>
                </a:solidFill>
              </a:rPr>
              <a:t>back</a:t>
            </a:r>
            <a:r>
              <a:rPr lang="en-US" sz="7200" dirty="0" smtClean="0"/>
              <a:t> &amp;</a:t>
            </a:r>
            <a:br>
              <a:rPr lang="en-US" sz="7200" dirty="0" smtClean="0"/>
            </a:br>
            <a:r>
              <a:rPr lang="en-US" sz="7200" dirty="0" smtClean="0"/>
              <a:t>Feed </a:t>
            </a:r>
            <a:r>
              <a:rPr lang="en-US" sz="7200" dirty="0" smtClean="0">
                <a:solidFill>
                  <a:srgbClr val="D1282E"/>
                </a:solidFill>
              </a:rPr>
              <a:t>forward</a:t>
            </a:r>
            <a:endParaRPr lang="en-US" sz="7200" dirty="0">
              <a:solidFill>
                <a:srgbClr val="D1282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Teachmeet</a:t>
            </a:r>
            <a:r>
              <a:rPr lang="en-US" dirty="0" smtClean="0"/>
              <a:t>, term 3 2012</a:t>
            </a:r>
            <a:endParaRPr lang="en-US" dirty="0"/>
          </a:p>
        </p:txBody>
      </p:sp>
      <p:pic>
        <p:nvPicPr>
          <p:cNvPr id="5" name="Picture 4" descr="images-9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0625" y="4474633"/>
            <a:ext cx="2089150" cy="208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327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5599"/>
            <a:ext cx="8178800" cy="1049867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problem with feedback By itself</a:t>
            </a:r>
            <a:endParaRPr lang="en-US" dirty="0"/>
          </a:p>
        </p:txBody>
      </p:sp>
      <p:pic>
        <p:nvPicPr>
          <p:cNvPr id="5" name="Content Placeholder 4" descr="images-7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0910" r="-80910"/>
          <a:stretch>
            <a:fillRect/>
          </a:stretch>
        </p:blipFill>
        <p:spPr>
          <a:xfrm>
            <a:off x="-206611" y="1574800"/>
            <a:ext cx="8673278" cy="4978101"/>
          </a:xfrm>
        </p:spPr>
      </p:pic>
    </p:spTree>
    <p:extLst>
      <p:ext uri="{BB962C8B-B14F-4D97-AF65-F5344CB8AC3E}">
        <p14:creationId xmlns:p14="http://schemas.microsoft.com/office/powerpoint/2010/main" val="27864498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152718"/>
            <a:ext cx="8077200" cy="1371600"/>
          </a:xfrm>
        </p:spPr>
        <p:txBody>
          <a:bodyPr/>
          <a:lstStyle/>
          <a:p>
            <a:r>
              <a:rPr lang="en-US" sz="4000" dirty="0" smtClean="0"/>
              <a:t>Feed forward </a:t>
            </a:r>
            <a:r>
              <a:rPr lang="en-US" dirty="0" smtClean="0"/>
              <a:t>is the key!</a:t>
            </a:r>
            <a:endParaRPr lang="en-US" dirty="0"/>
          </a:p>
        </p:txBody>
      </p:sp>
      <p:pic>
        <p:nvPicPr>
          <p:cNvPr id="4" name="Content Placeholder 3" descr="images-10.jpe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75" b="6875"/>
          <a:stretch>
            <a:fillRect/>
          </a:stretch>
        </p:blipFill>
        <p:spPr>
          <a:xfrm>
            <a:off x="708025" y="1752600"/>
            <a:ext cx="7620000" cy="4373563"/>
          </a:xfrm>
        </p:spPr>
      </p:pic>
    </p:spTree>
    <p:extLst>
      <p:ext uri="{BB962C8B-B14F-4D97-AF65-F5344CB8AC3E}">
        <p14:creationId xmlns:p14="http://schemas.microsoft.com/office/powerpoint/2010/main" val="39572457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altLang="zh-TW" sz="2800" dirty="0" smtClean="0">
                <a:ea typeface="新細明體" charset="0"/>
                <a:cs typeface="新細明體" charset="0"/>
              </a:rPr>
              <a:t>What will you need:</a:t>
            </a:r>
            <a:endParaRPr lang="en-US" altLang="zh-TW" sz="2800" dirty="0" smtClean="0">
              <a:ea typeface="新細明體" charset="0"/>
              <a:cs typeface="新細明體" charset="0"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r>
              <a:rPr lang="en-US" altLang="zh-TW" sz="2400" dirty="0" smtClean="0">
                <a:ea typeface="新細明體" charset="0"/>
                <a:cs typeface="新細明體" charset="0"/>
              </a:rPr>
              <a:t>A belief that </a:t>
            </a:r>
            <a:r>
              <a:rPr lang="en-US" altLang="zh-TW" sz="2400" dirty="0" smtClean="0">
                <a:solidFill>
                  <a:srgbClr val="FF0000"/>
                </a:solidFill>
                <a:ea typeface="新細明體" charset="0"/>
                <a:cs typeface="新細明體" charset="0"/>
              </a:rPr>
              <a:t>every child can improve</a:t>
            </a:r>
          </a:p>
          <a:p>
            <a:pPr eaLnBrk="1" hangingPunct="1">
              <a:defRPr/>
            </a:pPr>
            <a:r>
              <a:rPr lang="en-US" altLang="zh-TW" sz="2400" dirty="0" smtClean="0">
                <a:ea typeface="新細明體" charset="0"/>
                <a:cs typeface="新細明體" charset="0"/>
              </a:rPr>
              <a:t>The establishment of a classroom culture that </a:t>
            </a:r>
            <a:r>
              <a:rPr lang="en-US" altLang="zh-TW" sz="2400" dirty="0" smtClean="0">
                <a:solidFill>
                  <a:srgbClr val="FF0000"/>
                </a:solidFill>
                <a:ea typeface="新細明體" charset="0"/>
                <a:cs typeface="新細明體" charset="0"/>
              </a:rPr>
              <a:t>encourages reflection </a:t>
            </a:r>
            <a:r>
              <a:rPr lang="en-US" altLang="zh-TW" sz="2400" dirty="0" smtClean="0">
                <a:ea typeface="新細明體" charset="0"/>
                <a:cs typeface="新細明體" charset="0"/>
              </a:rPr>
              <a:t>and</a:t>
            </a:r>
            <a:r>
              <a:rPr lang="en-US" altLang="zh-TW" sz="2400" dirty="0" smtClean="0">
                <a:solidFill>
                  <a:srgbClr val="FF0000"/>
                </a:solidFill>
                <a:ea typeface="新細明體" charset="0"/>
                <a:cs typeface="新細明體" charset="0"/>
              </a:rPr>
              <a:t> interaction</a:t>
            </a:r>
            <a:r>
              <a:rPr lang="en-US" altLang="zh-TW" sz="2400" dirty="0" smtClean="0">
                <a:ea typeface="新細明體" charset="0"/>
                <a:cs typeface="新細明體" charset="0"/>
              </a:rPr>
              <a:t> and the </a:t>
            </a:r>
            <a:r>
              <a:rPr lang="en-US" altLang="zh-TW" sz="2400" dirty="0" smtClean="0">
                <a:solidFill>
                  <a:srgbClr val="FF0000"/>
                </a:solidFill>
                <a:ea typeface="新細明體" charset="0"/>
                <a:cs typeface="新細明體" charset="0"/>
              </a:rPr>
              <a:t>use of assessment for learning tools</a:t>
            </a:r>
          </a:p>
          <a:p>
            <a:pPr>
              <a:defRPr/>
            </a:pPr>
            <a:r>
              <a:rPr lang="en-US" altLang="zh-TW" sz="2400" dirty="0">
                <a:ea typeface="新細明體" charset="0"/>
                <a:cs typeface="新細明體" charset="0"/>
              </a:rPr>
              <a:t>The establishment of a safe, non-threatening, affective learning environment in which students </a:t>
            </a:r>
            <a:r>
              <a:rPr lang="en-US" altLang="zh-TW" sz="2400" dirty="0">
                <a:solidFill>
                  <a:srgbClr val="FF0000"/>
                </a:solidFill>
                <a:ea typeface="新細明體" charset="0"/>
                <a:cs typeface="新細明體" charset="0"/>
              </a:rPr>
              <a:t>see making mistakes as an integral part of </a:t>
            </a:r>
            <a:r>
              <a:rPr lang="en-US" altLang="zh-TW" sz="2400" dirty="0" smtClean="0">
                <a:solidFill>
                  <a:srgbClr val="FF0000"/>
                </a:solidFill>
                <a:ea typeface="新細明體" charset="0"/>
                <a:cs typeface="新細明體" charset="0"/>
              </a:rPr>
              <a:t>learning</a:t>
            </a:r>
          </a:p>
          <a:p>
            <a:pPr>
              <a:defRPr/>
            </a:pPr>
            <a:r>
              <a:rPr lang="en-US" altLang="zh-TW" sz="2400" dirty="0">
                <a:solidFill>
                  <a:srgbClr val="FF0000"/>
                </a:solidFill>
                <a:ea typeface="新細明體" charset="0"/>
                <a:cs typeface="新細明體" charset="0"/>
              </a:rPr>
              <a:t>Active involvement</a:t>
            </a:r>
            <a:r>
              <a:rPr lang="en-US" altLang="zh-TW" sz="2400" dirty="0">
                <a:ea typeface="新細明體" charset="0"/>
                <a:cs typeface="新細明體" charset="0"/>
              </a:rPr>
              <a:t> of students in the learning process</a:t>
            </a:r>
          </a:p>
          <a:p>
            <a:pPr>
              <a:defRPr/>
            </a:pPr>
            <a:endParaRPr lang="en-US" altLang="zh-TW" sz="2400" dirty="0">
              <a:solidFill>
                <a:srgbClr val="FF0000"/>
              </a:solidFill>
              <a:ea typeface="新細明體" charset="0"/>
              <a:cs typeface="新細明體" charset="0"/>
            </a:endParaRPr>
          </a:p>
          <a:p>
            <a:pPr>
              <a:defRPr/>
            </a:pPr>
            <a:endParaRPr lang="en-US" altLang="zh-TW" sz="1500" dirty="0" smtClean="0">
              <a:ea typeface="新細明體" charset="0"/>
              <a:cs typeface="新細明體" charset="0"/>
            </a:endParaRPr>
          </a:p>
          <a:p>
            <a:pPr>
              <a:defRPr/>
            </a:pPr>
            <a:r>
              <a:rPr lang="en-US" altLang="zh-TW" sz="1500" dirty="0" smtClean="0">
                <a:ea typeface="新細明體" charset="0"/>
                <a:cs typeface="新細明體" charset="0"/>
              </a:rPr>
              <a:t>Adapted </a:t>
            </a:r>
            <a:r>
              <a:rPr lang="en-US" altLang="zh-TW" sz="1500" dirty="0">
                <a:ea typeface="新細明體" charset="0"/>
                <a:cs typeface="新細明體" charset="0"/>
              </a:rPr>
              <a:t>from the OECD Improving Learning in Secondary Classrooms (2005) </a:t>
            </a:r>
          </a:p>
          <a:p>
            <a:pPr eaLnBrk="1" hangingPunct="1">
              <a:defRPr/>
            </a:pPr>
            <a:endParaRPr lang="en-US" altLang="zh-TW" sz="2400" dirty="0" smtClean="0">
              <a:solidFill>
                <a:srgbClr val="FF0000"/>
              </a:solidFill>
              <a:ea typeface="新細明體" charset="0"/>
              <a:cs typeface="新細明體" charset="0"/>
            </a:endParaRPr>
          </a:p>
          <a:p>
            <a:pPr eaLnBrk="1" hangingPunct="1">
              <a:buFont typeface="Wingdings" charset="0"/>
              <a:buNone/>
              <a:defRPr/>
            </a:pPr>
            <a:endParaRPr lang="en-US" altLang="zh-TW" sz="2400" dirty="0" smtClean="0">
              <a:ea typeface="新細明體" charset="0"/>
              <a:cs typeface="新細明體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44298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://www.uws.edu.au/student_learning_unit/slu/staff_feedback_toolkit/</a:t>
            </a:r>
            <a:r>
              <a:rPr lang="en-US" dirty="0" smtClean="0">
                <a:hlinkClick r:id="rId2"/>
              </a:rPr>
              <a:t>the_importance_of_effective_feedback</a:t>
            </a:r>
            <a:endParaRPr lang="en-US" dirty="0" smtClean="0"/>
          </a:p>
          <a:p>
            <a:pPr marL="457200" indent="-457200">
              <a:buAutoNum type="arabicPeriod"/>
            </a:pPr>
            <a:r>
              <a:rPr lang="en-US" dirty="0">
                <a:hlinkClick r:id="rId3"/>
              </a:rPr>
              <a:t>http://www.ascd.org/publications/educational-leadership/nov09/vol67/num03/Feed-Up,-Back,-</a:t>
            </a:r>
            <a:r>
              <a:rPr lang="en-US" dirty="0" smtClean="0">
                <a:hlinkClick r:id="rId3"/>
              </a:rPr>
              <a:t>Forward.aspx</a:t>
            </a:r>
            <a:endParaRPr lang="en-US" dirty="0" smtClean="0"/>
          </a:p>
          <a:p>
            <a:pPr marL="457200" indent="-457200">
              <a:buAutoNum type="arabicPeriod"/>
            </a:pPr>
            <a:r>
              <a:rPr lang="en-US" dirty="0">
                <a:hlinkClick r:id="rId4"/>
              </a:rPr>
              <a:t>http://www.bioscience.heacademy.ac.uk/ftp/newsletters/bulletin22.</a:t>
            </a:r>
            <a:r>
              <a:rPr lang="en-US" dirty="0" smtClean="0">
                <a:hlinkClick r:id="rId4"/>
              </a:rPr>
              <a:t>pdf</a:t>
            </a:r>
            <a:endParaRPr lang="en-US" dirty="0" smtClean="0"/>
          </a:p>
          <a:p>
            <a:pPr marL="457200" indent="-457200">
              <a:buAutoNum type="arabicPeriod"/>
            </a:pPr>
            <a:r>
              <a:rPr lang="en-US" dirty="0">
                <a:hlinkClick r:id="rId5"/>
              </a:rPr>
              <a:t>http://www.journeytoexcellence.org.uk/videos/expertspeakers/</a:t>
            </a:r>
            <a:r>
              <a:rPr lang="en-US" dirty="0" smtClean="0">
                <a:hlinkClick r:id="rId5"/>
              </a:rPr>
              <a:t>feedbackonlearningdylanwiliam.asp</a:t>
            </a:r>
            <a:endParaRPr lang="en-US" dirty="0" smtClean="0"/>
          </a:p>
          <a:p>
            <a:pPr marL="457200" indent="-457200">
              <a:buAutoNum type="arabicPeriod"/>
            </a:pPr>
            <a:r>
              <a:rPr lang="en-US" dirty="0">
                <a:hlinkClick r:id="rId6"/>
              </a:rPr>
              <a:t>http://www.fisherandfrey.com</a:t>
            </a:r>
            <a:r>
              <a:rPr lang="en-US" dirty="0" smtClean="0">
                <a:hlinkClick r:id="rId6"/>
              </a:rPr>
              <a:t>/</a:t>
            </a:r>
            <a:endParaRPr lang="en-US" dirty="0" smtClean="0"/>
          </a:p>
          <a:p>
            <a:pPr marL="457200" indent="-457200">
              <a:buAutoNum type="arabicPeriod"/>
            </a:pPr>
            <a:endParaRPr lang="en-US" dirty="0"/>
          </a:p>
          <a:p>
            <a:pPr marL="457200" indent="-457200"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03299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@</a:t>
            </a:r>
            <a:r>
              <a:rPr lang="en-US" dirty="0" err="1" smtClean="0"/>
              <a:t>Madiganda</a:t>
            </a:r>
            <a:endParaRPr lang="en-US" dirty="0"/>
          </a:p>
        </p:txBody>
      </p:sp>
      <p:pic>
        <p:nvPicPr>
          <p:cNvPr id="4" name="Content Placeholder 3" descr="images-2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9874" r="-3987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054213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52718"/>
            <a:ext cx="7247467" cy="990282"/>
          </a:xfrm>
        </p:spPr>
        <p:txBody>
          <a:bodyPr/>
          <a:lstStyle/>
          <a:p>
            <a:r>
              <a:rPr lang="en-US" dirty="0" smtClean="0"/>
              <a:t>The research - </a:t>
            </a:r>
            <a:r>
              <a:rPr lang="en-US" dirty="0" err="1" smtClean="0"/>
              <a:t>hattie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752600"/>
            <a:ext cx="8212667" cy="4794956"/>
          </a:xfrm>
        </p:spPr>
        <p:txBody>
          <a:bodyPr>
            <a:normAutofit fontScale="77500" lnSpcReduction="20000"/>
          </a:bodyPr>
          <a:lstStyle/>
          <a:p>
            <a:r>
              <a:rPr lang="en-US" sz="2900" b="0" i="1" u="sng" dirty="0"/>
              <a:t>Influence</a:t>
            </a:r>
            <a:r>
              <a:rPr lang="en-US" sz="2900" b="0" dirty="0"/>
              <a:t>	</a:t>
            </a:r>
            <a:r>
              <a:rPr lang="en-US" sz="2900" b="0" dirty="0" smtClean="0"/>
              <a:t>                        </a:t>
            </a:r>
            <a:r>
              <a:rPr lang="en-US" sz="2900" b="0" i="1" u="sng" dirty="0" smtClean="0"/>
              <a:t>Effect </a:t>
            </a:r>
            <a:r>
              <a:rPr lang="en-US" sz="2900" b="0" i="1" u="sng" dirty="0"/>
              <a:t>Size</a:t>
            </a:r>
            <a:r>
              <a:rPr lang="en-US" sz="2900" b="0" dirty="0"/>
              <a:t>	</a:t>
            </a:r>
            <a:r>
              <a:rPr lang="en-US" sz="2900" b="0" dirty="0" smtClean="0"/>
              <a:t> </a:t>
            </a:r>
            <a:r>
              <a:rPr lang="en-US" sz="2900" b="0" i="1" u="sng" dirty="0" smtClean="0"/>
              <a:t>Source </a:t>
            </a:r>
            <a:r>
              <a:rPr lang="en-US" sz="2900" b="0" i="1" u="sng" dirty="0"/>
              <a:t>of Influence</a:t>
            </a:r>
            <a:r>
              <a:rPr lang="en-US" sz="2900" b="0" dirty="0"/>
              <a:t>	</a:t>
            </a:r>
          </a:p>
          <a:p>
            <a:r>
              <a:rPr lang="en-US" sz="2900" b="0" dirty="0"/>
              <a:t>Feedback 	</a:t>
            </a:r>
            <a:r>
              <a:rPr lang="en-US" sz="2900" b="0" dirty="0" smtClean="0"/>
              <a:t>                              </a:t>
            </a:r>
            <a:r>
              <a:rPr lang="en-US" sz="2900" dirty="0" smtClean="0"/>
              <a:t>1.13 </a:t>
            </a:r>
            <a:r>
              <a:rPr lang="en-US" sz="2900" b="0" dirty="0" smtClean="0"/>
              <a:t>                 </a:t>
            </a:r>
            <a:r>
              <a:rPr lang="en-US" sz="2900" dirty="0" smtClean="0">
                <a:solidFill>
                  <a:schemeClr val="tx2"/>
                </a:solidFill>
              </a:rPr>
              <a:t>Teacher</a:t>
            </a:r>
            <a:r>
              <a:rPr lang="en-US" sz="2900" dirty="0" smtClean="0"/>
              <a:t> </a:t>
            </a:r>
            <a:r>
              <a:rPr lang="en-US" sz="2900" b="0" dirty="0"/>
              <a:t>	</a:t>
            </a:r>
          </a:p>
          <a:p>
            <a:r>
              <a:rPr lang="en-US" sz="2900" b="0" dirty="0"/>
              <a:t>Students’ prior cognitive ability  </a:t>
            </a:r>
            <a:r>
              <a:rPr lang="en-US" sz="2900" b="0" dirty="0" smtClean="0"/>
              <a:t>   </a:t>
            </a:r>
            <a:r>
              <a:rPr lang="en-US" sz="2900" dirty="0" smtClean="0"/>
              <a:t>1.04 </a:t>
            </a:r>
            <a:r>
              <a:rPr lang="en-US" sz="2900" b="0" dirty="0"/>
              <a:t>	</a:t>
            </a:r>
            <a:r>
              <a:rPr lang="en-US" sz="2900" b="0" dirty="0" smtClean="0"/>
              <a:t>        </a:t>
            </a:r>
            <a:r>
              <a:rPr lang="en-US" sz="2900" dirty="0" smtClean="0"/>
              <a:t>Student </a:t>
            </a:r>
            <a:r>
              <a:rPr lang="en-US" sz="2900" b="0" dirty="0"/>
              <a:t>	</a:t>
            </a:r>
          </a:p>
          <a:p>
            <a:r>
              <a:rPr lang="en-US" sz="2900" b="0" dirty="0"/>
              <a:t>Instructional quality 	</a:t>
            </a:r>
            <a:r>
              <a:rPr lang="en-US" sz="2900" b="0" dirty="0" smtClean="0"/>
              <a:t>                  </a:t>
            </a:r>
            <a:r>
              <a:rPr lang="en-US" sz="2900" dirty="0" smtClean="0"/>
              <a:t>1.00 </a:t>
            </a:r>
            <a:r>
              <a:rPr lang="en-US" sz="2900" b="0" dirty="0"/>
              <a:t>	</a:t>
            </a:r>
            <a:r>
              <a:rPr lang="en-US" sz="2900" b="0" dirty="0" smtClean="0"/>
              <a:t>        </a:t>
            </a:r>
            <a:r>
              <a:rPr lang="en-US" sz="2900" dirty="0" smtClean="0">
                <a:solidFill>
                  <a:srgbClr val="D1282E"/>
                </a:solidFill>
              </a:rPr>
              <a:t>Teacher </a:t>
            </a:r>
            <a:r>
              <a:rPr lang="en-US" sz="2900" b="0" dirty="0"/>
              <a:t>	</a:t>
            </a:r>
          </a:p>
          <a:p>
            <a:r>
              <a:rPr lang="en-US" sz="2900" b="0" dirty="0"/>
              <a:t>Direct instruction 	</a:t>
            </a:r>
            <a:r>
              <a:rPr lang="en-US" sz="2900" b="0" dirty="0" smtClean="0"/>
              <a:t>                  </a:t>
            </a:r>
            <a:r>
              <a:rPr lang="en-US" sz="2900" b="0" dirty="0"/>
              <a:t> </a:t>
            </a:r>
            <a:r>
              <a:rPr lang="en-US" sz="2900" b="0" dirty="0" smtClean="0"/>
              <a:t> </a:t>
            </a:r>
            <a:r>
              <a:rPr lang="en-US" sz="2900" dirty="0" smtClean="0"/>
              <a:t>.</a:t>
            </a:r>
            <a:r>
              <a:rPr lang="en-US" sz="2900" dirty="0"/>
              <a:t>82 </a:t>
            </a:r>
            <a:r>
              <a:rPr lang="en-US" sz="2900" b="0" dirty="0"/>
              <a:t>	</a:t>
            </a:r>
            <a:r>
              <a:rPr lang="en-US" sz="2900" b="0" dirty="0" smtClean="0"/>
              <a:t>        </a:t>
            </a:r>
            <a:r>
              <a:rPr lang="en-US" sz="2900" dirty="0" smtClean="0">
                <a:solidFill>
                  <a:srgbClr val="D1282E"/>
                </a:solidFill>
              </a:rPr>
              <a:t>Teacher</a:t>
            </a:r>
            <a:r>
              <a:rPr lang="en-US" sz="2900" dirty="0" smtClean="0"/>
              <a:t> </a:t>
            </a:r>
            <a:r>
              <a:rPr lang="en-US" sz="2900" b="0" dirty="0"/>
              <a:t>	</a:t>
            </a:r>
          </a:p>
          <a:p>
            <a:r>
              <a:rPr lang="en-US" sz="2900" b="0" dirty="0"/>
              <a:t>Remediation/feedback 	</a:t>
            </a:r>
            <a:r>
              <a:rPr lang="en-US" sz="2900" b="0" dirty="0" smtClean="0"/>
              <a:t>        </a:t>
            </a:r>
            <a:r>
              <a:rPr lang="en-US" sz="2900" dirty="0" smtClean="0"/>
              <a:t>.</a:t>
            </a:r>
            <a:r>
              <a:rPr lang="en-US" sz="2900" dirty="0"/>
              <a:t>65 </a:t>
            </a:r>
            <a:r>
              <a:rPr lang="en-US" sz="2900" b="0" dirty="0"/>
              <a:t>	</a:t>
            </a:r>
            <a:r>
              <a:rPr lang="en-US" sz="2900" b="0" dirty="0" smtClean="0"/>
              <a:t>         </a:t>
            </a:r>
            <a:r>
              <a:rPr lang="en-US" sz="2900" dirty="0" smtClean="0">
                <a:solidFill>
                  <a:srgbClr val="D1282E"/>
                </a:solidFill>
              </a:rPr>
              <a:t>Teacher </a:t>
            </a:r>
            <a:r>
              <a:rPr lang="en-US" sz="2900" b="0" dirty="0"/>
              <a:t>	</a:t>
            </a:r>
          </a:p>
          <a:p>
            <a:r>
              <a:rPr lang="en-US" sz="2900" b="0" dirty="0"/>
              <a:t>	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11299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52718"/>
            <a:ext cx="6414911" cy="933838"/>
          </a:xfrm>
        </p:spPr>
        <p:txBody>
          <a:bodyPr/>
          <a:lstStyle/>
          <a:p>
            <a:r>
              <a:rPr lang="en-US" dirty="0" smtClean="0"/>
              <a:t>Three stages…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7137" b="7137"/>
          <a:stretch>
            <a:fillRect/>
          </a:stretch>
        </p:blipFill>
        <p:spPr>
          <a:xfrm>
            <a:off x="2714977" y="2737556"/>
            <a:ext cx="5903924" cy="3388607"/>
          </a:xfrm>
        </p:spPr>
      </p:pic>
      <p:sp>
        <p:nvSpPr>
          <p:cNvPr id="5" name="Rectangle 4"/>
          <p:cNvSpPr/>
          <p:nvPr/>
        </p:nvSpPr>
        <p:spPr>
          <a:xfrm>
            <a:off x="564444" y="1598875"/>
            <a:ext cx="670277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charset="2"/>
              <a:buChar char="u"/>
            </a:pPr>
            <a:r>
              <a:rPr lang="en-US" sz="3200" b="1" dirty="0" smtClean="0"/>
              <a:t>Where </a:t>
            </a:r>
            <a:r>
              <a:rPr lang="en-US" sz="3200" b="1" dirty="0"/>
              <a:t>am I going</a:t>
            </a:r>
            <a:r>
              <a:rPr lang="en-US" sz="3200" b="1" dirty="0" smtClean="0"/>
              <a:t>? </a:t>
            </a:r>
            <a:r>
              <a:rPr lang="en-US" sz="3200" b="1" dirty="0" smtClean="0">
                <a:solidFill>
                  <a:srgbClr val="D1282E"/>
                </a:solidFill>
              </a:rPr>
              <a:t>Feed Up</a:t>
            </a:r>
            <a:endParaRPr lang="en-US" sz="3200" dirty="0">
              <a:solidFill>
                <a:srgbClr val="D1282E"/>
              </a:solidFill>
            </a:endParaRPr>
          </a:p>
          <a:p>
            <a:pPr marL="457200" indent="-457200">
              <a:buFont typeface="Wingdings" charset="2"/>
              <a:buChar char="u"/>
            </a:pPr>
            <a:r>
              <a:rPr lang="en-US" sz="3200" b="1" dirty="0" smtClean="0"/>
              <a:t>How </a:t>
            </a:r>
            <a:r>
              <a:rPr lang="en-US" sz="3200" b="1" dirty="0"/>
              <a:t>am I going</a:t>
            </a:r>
            <a:r>
              <a:rPr lang="en-US" sz="3200" b="1" dirty="0" smtClean="0"/>
              <a:t>?  </a:t>
            </a:r>
            <a:r>
              <a:rPr lang="en-US" sz="3200" b="1" dirty="0" smtClean="0">
                <a:solidFill>
                  <a:srgbClr val="D1282E"/>
                </a:solidFill>
              </a:rPr>
              <a:t>Feed Back</a:t>
            </a:r>
            <a:endParaRPr lang="en-US" sz="3200" dirty="0">
              <a:solidFill>
                <a:srgbClr val="D1282E"/>
              </a:solidFill>
            </a:endParaRPr>
          </a:p>
          <a:p>
            <a:pPr marL="457200" indent="-457200">
              <a:buFont typeface="Wingdings" charset="2"/>
              <a:buChar char="u"/>
            </a:pPr>
            <a:r>
              <a:rPr lang="en-US" sz="3200" b="1" dirty="0" smtClean="0"/>
              <a:t>Where </a:t>
            </a:r>
            <a:r>
              <a:rPr lang="en-US" sz="3200" b="1" dirty="0"/>
              <a:t>to next</a:t>
            </a:r>
            <a:r>
              <a:rPr lang="en-US" sz="3200" b="1" dirty="0" smtClean="0"/>
              <a:t>?  </a:t>
            </a:r>
            <a:r>
              <a:rPr lang="en-US" sz="3200" b="1" dirty="0" smtClean="0">
                <a:solidFill>
                  <a:srgbClr val="D1282E"/>
                </a:solidFill>
              </a:rPr>
              <a:t>Feed Forward</a:t>
            </a:r>
            <a:endParaRPr lang="en-US" sz="3200" dirty="0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523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309254" cy="1371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Feed up - </a:t>
            </a:r>
            <a:r>
              <a:rPr lang="en-US" sz="3100" dirty="0">
                <a:latin typeface="Arial" charset="0"/>
                <a:ea typeface="ＭＳ Ｐゴシック" charset="0"/>
                <a:cs typeface="ＭＳ Ｐゴシック" charset="0"/>
              </a:rPr>
              <a:t>establishing </a:t>
            </a:r>
            <a:r>
              <a:rPr lang="en-US" sz="3100" dirty="0" smtClean="0">
                <a:latin typeface="Arial" charset="0"/>
                <a:ea typeface="ＭＳ Ｐゴシック" charset="0"/>
                <a:cs typeface="ＭＳ Ｐゴシック" charset="0"/>
              </a:rPr>
              <a:t>purpose/goals</a:t>
            </a:r>
            <a:r>
              <a:rPr lang="en-US" sz="3100" dirty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3100" dirty="0">
                <a:latin typeface="Arial" charset="0"/>
                <a:ea typeface="ＭＳ Ｐゴシック" charset="0"/>
                <a:cs typeface="ＭＳ Ｐゴシック" charset="0"/>
              </a:rPr>
            </a:br>
            <a:endParaRPr lang="en-US" sz="3100" dirty="0"/>
          </a:p>
        </p:txBody>
      </p:sp>
      <p:pic>
        <p:nvPicPr>
          <p:cNvPr id="8" name="Content Placeholder 7" descr="images-6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3" r="8453"/>
          <a:stretch>
            <a:fillRect/>
          </a:stretch>
        </p:blipFill>
        <p:spPr/>
      </p:pic>
      <p:sp>
        <p:nvSpPr>
          <p:cNvPr id="3" name="Rectangle 2"/>
          <p:cNvSpPr/>
          <p:nvPr/>
        </p:nvSpPr>
        <p:spPr>
          <a:xfrm>
            <a:off x="4848457" y="6258467"/>
            <a:ext cx="39179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Image from grip</a:t>
            </a:r>
            <a:r>
              <a:rPr lang="en-US" dirty="0"/>
              <a:t>-of-</a:t>
            </a:r>
            <a:r>
              <a:rPr lang="en-US" dirty="0" err="1"/>
              <a:t>grace.xanga.com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8205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267" y="321734"/>
            <a:ext cx="8398933" cy="1854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Feed back -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providing information about success and needs</a:t>
            </a:r>
            <a:br>
              <a:rPr lang="en-US" dirty="0">
                <a:latin typeface="Arial" charset="0"/>
                <a:ea typeface="ＭＳ Ｐゴシック" charset="0"/>
                <a:cs typeface="ＭＳ Ｐゴシック" charset="0"/>
              </a:rPr>
            </a:br>
            <a:endParaRPr lang="en-US" dirty="0"/>
          </a:p>
        </p:txBody>
      </p:sp>
      <p:pic>
        <p:nvPicPr>
          <p:cNvPr id="6" name="Content Placeholder 5" descr="images-1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21" b="7421"/>
          <a:stretch>
            <a:fillRect/>
          </a:stretch>
        </p:blipFill>
        <p:spPr>
          <a:xfrm>
            <a:off x="660400" y="1828801"/>
            <a:ext cx="7620000" cy="4453466"/>
          </a:xfrm>
        </p:spPr>
      </p:pic>
      <p:sp>
        <p:nvSpPr>
          <p:cNvPr id="3" name="Rectangle 2"/>
          <p:cNvSpPr/>
          <p:nvPr/>
        </p:nvSpPr>
        <p:spPr>
          <a:xfrm>
            <a:off x="1016000" y="6425736"/>
            <a:ext cx="8128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http://</a:t>
            </a:r>
            <a:r>
              <a:rPr lang="en-US" sz="1400" dirty="0" err="1"/>
              <a:t>randomramblingsandmixtapes.blogspot.com.au</a:t>
            </a:r>
            <a:r>
              <a:rPr lang="en-US" sz="1400" dirty="0"/>
              <a:t>/2012/01/looking-</a:t>
            </a:r>
            <a:r>
              <a:rPr lang="en-US" sz="1400" dirty="0" err="1"/>
              <a:t>forward.html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8926433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200" y="152718"/>
            <a:ext cx="8534400" cy="1371600"/>
          </a:xfrm>
        </p:spPr>
        <p:txBody>
          <a:bodyPr>
            <a:normAutofit/>
          </a:bodyPr>
          <a:lstStyle/>
          <a:p>
            <a:r>
              <a:rPr lang="en-US" dirty="0" smtClean="0"/>
              <a:t>Feed forward –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what to focus on next and how to do that</a:t>
            </a:r>
            <a:endParaRPr lang="en-US" dirty="0"/>
          </a:p>
        </p:txBody>
      </p:sp>
      <p:pic>
        <p:nvPicPr>
          <p:cNvPr id="4" name="Content Placeholder 3" descr="images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65" b="7265"/>
          <a:stretch>
            <a:fillRect/>
          </a:stretch>
        </p:blipFill>
        <p:spPr/>
      </p:pic>
      <p:sp>
        <p:nvSpPr>
          <p:cNvPr id="3" name="Rectangle 2"/>
          <p:cNvSpPr/>
          <p:nvPr/>
        </p:nvSpPr>
        <p:spPr>
          <a:xfrm>
            <a:off x="660400" y="6287086"/>
            <a:ext cx="8280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http://strikemepink6.files.wordpress.com/2012/01/looking-back-looking-</a:t>
            </a:r>
            <a:r>
              <a:rPr lang="en-US" sz="1400" dirty="0" err="1"/>
              <a:t>forward.jpg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251635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zh-TW" dirty="0" smtClean="0">
                <a:ea typeface="新細明體" charset="0"/>
                <a:cs typeface="新細明體" charset="0"/>
              </a:rPr>
              <a:t>How do we give feedback?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US" altLang="zh-TW" smtClean="0">
                <a:ea typeface="新細明體" charset="0"/>
                <a:cs typeface="新細明體" charset="0"/>
              </a:rPr>
              <a:t>Butler’s research shows that: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zh-TW" smtClean="0">
                <a:ea typeface="新細明體" charset="0"/>
                <a:cs typeface="新細明體" charset="0"/>
              </a:rPr>
              <a:t>Students </a:t>
            </a:r>
            <a:r>
              <a:rPr lang="en-US" altLang="zh-TW" smtClean="0">
                <a:solidFill>
                  <a:srgbClr val="FF0000"/>
                </a:solidFill>
                <a:ea typeface="新細明體" charset="0"/>
                <a:cs typeface="新細明體" charset="0"/>
              </a:rPr>
              <a:t>given only grades</a:t>
            </a:r>
            <a:r>
              <a:rPr lang="en-US" altLang="zh-TW" smtClean="0">
                <a:ea typeface="新細明體" charset="0"/>
                <a:cs typeface="新細明體" charset="0"/>
              </a:rPr>
              <a:t> or marks made </a:t>
            </a:r>
            <a:r>
              <a:rPr lang="en-US" altLang="zh-TW" smtClean="0">
                <a:solidFill>
                  <a:srgbClr val="FF0000"/>
                </a:solidFill>
                <a:ea typeface="新細明體" charset="0"/>
                <a:cs typeface="新細明體" charset="0"/>
              </a:rPr>
              <a:t>no gain</a:t>
            </a:r>
            <a:r>
              <a:rPr lang="en-US" altLang="zh-TW" smtClean="0">
                <a:ea typeface="新細明體" charset="0"/>
                <a:cs typeface="新細明體" charset="0"/>
              </a:rPr>
              <a:t> from the first to the second lesson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zh-TW" smtClean="0">
                <a:ea typeface="新細明體" charset="0"/>
                <a:cs typeface="新細明體" charset="0"/>
              </a:rPr>
              <a:t>Students </a:t>
            </a:r>
            <a:r>
              <a:rPr lang="en-US" altLang="zh-TW" smtClean="0">
                <a:solidFill>
                  <a:srgbClr val="FF0000"/>
                </a:solidFill>
                <a:ea typeface="新細明體" charset="0"/>
                <a:cs typeface="新細明體" charset="0"/>
              </a:rPr>
              <a:t>given only comments</a:t>
            </a:r>
            <a:r>
              <a:rPr lang="en-US" altLang="zh-TW" smtClean="0">
                <a:ea typeface="新細明體" charset="0"/>
                <a:cs typeface="新細明體" charset="0"/>
              </a:rPr>
              <a:t> scored on average </a:t>
            </a:r>
            <a:r>
              <a:rPr lang="en-US" altLang="zh-TW" smtClean="0">
                <a:solidFill>
                  <a:srgbClr val="FF0000"/>
                </a:solidFill>
                <a:ea typeface="新細明體" charset="0"/>
                <a:cs typeface="新細明體" charset="0"/>
              </a:rPr>
              <a:t>30% higher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zh-TW" smtClean="0">
                <a:ea typeface="新細明體" charset="0"/>
                <a:cs typeface="新細明體" charset="0"/>
              </a:rPr>
              <a:t>Students </a:t>
            </a:r>
            <a:r>
              <a:rPr lang="en-US" altLang="zh-TW" smtClean="0">
                <a:solidFill>
                  <a:srgbClr val="FF0000"/>
                </a:solidFill>
                <a:ea typeface="新細明體" charset="0"/>
                <a:cs typeface="新細明體" charset="0"/>
              </a:rPr>
              <a:t>given marks </a:t>
            </a:r>
            <a:r>
              <a:rPr lang="en-US" altLang="zh-TW" smtClean="0">
                <a:ea typeface="新細明體" charset="0"/>
                <a:cs typeface="新細明體" charset="0"/>
              </a:rPr>
              <a:t>or</a:t>
            </a:r>
            <a:r>
              <a:rPr lang="en-US" altLang="zh-TW" smtClean="0">
                <a:solidFill>
                  <a:srgbClr val="FF0000"/>
                </a:solidFill>
                <a:ea typeface="新細明體" charset="0"/>
                <a:cs typeface="新細明體" charset="0"/>
              </a:rPr>
              <a:t> grades</a:t>
            </a:r>
            <a:r>
              <a:rPr lang="en-US" altLang="zh-TW" smtClean="0">
                <a:ea typeface="新細明體" charset="0"/>
                <a:cs typeface="新細明體" charset="0"/>
              </a:rPr>
              <a:t> </a:t>
            </a:r>
            <a:r>
              <a:rPr lang="en-US" altLang="zh-TW" i="1" smtClean="0">
                <a:solidFill>
                  <a:srgbClr val="FF0000"/>
                </a:solidFill>
                <a:ea typeface="新細明體" charset="0"/>
                <a:cs typeface="新細明體" charset="0"/>
              </a:rPr>
              <a:t>in addition</a:t>
            </a:r>
            <a:r>
              <a:rPr lang="en-US" altLang="zh-TW" smtClean="0">
                <a:solidFill>
                  <a:srgbClr val="FF0000"/>
                </a:solidFill>
                <a:ea typeface="新細明體" charset="0"/>
                <a:cs typeface="新細明體" charset="0"/>
              </a:rPr>
              <a:t> </a:t>
            </a:r>
            <a:r>
              <a:rPr lang="en-US" altLang="zh-TW" smtClean="0">
                <a:ea typeface="新細明體" charset="0"/>
                <a:cs typeface="新細明體" charset="0"/>
              </a:rPr>
              <a:t>to</a:t>
            </a:r>
            <a:r>
              <a:rPr lang="en-US" altLang="zh-TW" smtClean="0">
                <a:solidFill>
                  <a:srgbClr val="FF0000"/>
                </a:solidFill>
                <a:ea typeface="新細明體" charset="0"/>
                <a:cs typeface="新細明體" charset="0"/>
              </a:rPr>
              <a:t> comments</a:t>
            </a:r>
            <a:r>
              <a:rPr lang="en-US" altLang="zh-TW" smtClean="0">
                <a:ea typeface="新細明體" charset="0"/>
                <a:cs typeface="新細明體" charset="0"/>
              </a:rPr>
              <a:t> </a:t>
            </a:r>
            <a:r>
              <a:rPr lang="en-US" altLang="zh-TW" smtClean="0">
                <a:solidFill>
                  <a:srgbClr val="FF0000"/>
                </a:solidFill>
                <a:ea typeface="新細明體" charset="0"/>
                <a:cs typeface="新細明體" charset="0"/>
              </a:rPr>
              <a:t>cancelled </a:t>
            </a:r>
            <a:r>
              <a:rPr lang="en-US" altLang="zh-TW" smtClean="0">
                <a:ea typeface="新細明體" charset="0"/>
                <a:cs typeface="新細明體" charset="0"/>
              </a:rPr>
              <a:t>the</a:t>
            </a:r>
            <a:r>
              <a:rPr lang="en-US" altLang="zh-TW" smtClean="0">
                <a:solidFill>
                  <a:srgbClr val="FF0000"/>
                </a:solidFill>
                <a:ea typeface="新細明體" charset="0"/>
                <a:cs typeface="新細明體" charset="0"/>
              </a:rPr>
              <a:t> beneficial effects</a:t>
            </a:r>
            <a:r>
              <a:rPr lang="en-US" altLang="zh-TW" smtClean="0">
                <a:ea typeface="新細明體" charset="0"/>
                <a:cs typeface="新細明體" charset="0"/>
              </a:rPr>
              <a:t> of the </a:t>
            </a:r>
            <a:r>
              <a:rPr lang="en-US" altLang="zh-TW" smtClean="0">
                <a:solidFill>
                  <a:srgbClr val="FF0000"/>
                </a:solidFill>
                <a:ea typeface="新細明體" charset="0"/>
                <a:cs typeface="新細明體" charset="0"/>
              </a:rPr>
              <a:t>comments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zh-TW" altLang="en-US" smtClean="0">
              <a:ea typeface="新細明體" charset="0"/>
              <a:cs typeface="新細明體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8618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750127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4400" dirty="0" smtClean="0">
                <a:solidFill>
                  <a:schemeClr val="tx2"/>
                </a:solidFill>
                <a:latin typeface="+mj-lt"/>
              </a:rPr>
              <a:t>FEEDBACK should be …</a:t>
            </a:r>
            <a:endParaRPr lang="en-US" sz="4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17762" name="Text Box 3"/>
          <p:cNvSpPr txBox="1">
            <a:spLocks noChangeArrowheads="1"/>
          </p:cNvSpPr>
          <p:nvPr/>
        </p:nvSpPr>
        <p:spPr bwMode="auto">
          <a:xfrm>
            <a:off x="5410200" y="1676400"/>
            <a:ext cx="3309938" cy="338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sz="3600">
                <a:latin typeface="Optima" charset="0"/>
              </a:rPr>
              <a:t>Timely</a:t>
            </a:r>
          </a:p>
          <a:p>
            <a:pPr algn="ctr">
              <a:lnSpc>
                <a:spcPct val="150000"/>
              </a:lnSpc>
            </a:pPr>
            <a:r>
              <a:rPr lang="en-US" sz="3600">
                <a:latin typeface="Optima" charset="0"/>
              </a:rPr>
              <a:t>Specific</a:t>
            </a:r>
          </a:p>
          <a:p>
            <a:pPr algn="ctr">
              <a:lnSpc>
                <a:spcPct val="150000"/>
              </a:lnSpc>
            </a:pPr>
            <a:r>
              <a:rPr lang="en-US" sz="3600">
                <a:latin typeface="Optima" charset="0"/>
              </a:rPr>
              <a:t>Understandable</a:t>
            </a:r>
          </a:p>
          <a:p>
            <a:pPr algn="ctr">
              <a:lnSpc>
                <a:spcPct val="150000"/>
              </a:lnSpc>
            </a:pPr>
            <a:r>
              <a:rPr lang="en-US" sz="3600">
                <a:latin typeface="Optima" charset="0"/>
              </a:rPr>
              <a:t>Actionable</a:t>
            </a:r>
          </a:p>
        </p:txBody>
      </p:sp>
      <p:pic>
        <p:nvPicPr>
          <p:cNvPr id="3" name="Picture 2" descr="images-8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399" y="1507068"/>
            <a:ext cx="4343401" cy="4605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8333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1" name="Text Box 2"/>
          <p:cNvSpPr txBox="1">
            <a:spLocks noChangeArrowheads="1"/>
          </p:cNvSpPr>
          <p:nvPr/>
        </p:nvSpPr>
        <p:spPr bwMode="auto">
          <a:xfrm>
            <a:off x="0" y="304800"/>
            <a:ext cx="815393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4000" dirty="0" smtClean="0">
                <a:latin typeface="Optima" charset="0"/>
              </a:rPr>
              <a:t> </a:t>
            </a:r>
            <a:r>
              <a:rPr lang="en-US" sz="4000" dirty="0" smtClean="0">
                <a:solidFill>
                  <a:schemeClr val="tx2"/>
                </a:solidFill>
                <a:latin typeface="+mj-lt"/>
              </a:rPr>
              <a:t>Structuring your FEEDBACK</a:t>
            </a:r>
            <a:endParaRPr lang="en-US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28002" name="Text Box 3"/>
          <p:cNvSpPr txBox="1">
            <a:spLocks noChangeArrowheads="1"/>
          </p:cNvSpPr>
          <p:nvPr/>
        </p:nvSpPr>
        <p:spPr bwMode="auto">
          <a:xfrm>
            <a:off x="685800" y="1600200"/>
            <a:ext cx="745913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800" b="1" dirty="0" smtClean="0">
                <a:solidFill>
                  <a:srgbClr val="D1282E"/>
                </a:solidFill>
                <a:latin typeface="Optima" charset="0"/>
              </a:rPr>
              <a:t>1. </a:t>
            </a:r>
            <a:r>
              <a:rPr lang="en-US" sz="2800" b="1" dirty="0" smtClean="0">
                <a:latin typeface="Optima" charset="0"/>
              </a:rPr>
              <a:t>Begin </a:t>
            </a:r>
            <a:r>
              <a:rPr lang="en-US" sz="2800" b="1" dirty="0">
                <a:latin typeface="Optima" charset="0"/>
              </a:rPr>
              <a:t>with a description of performance.</a:t>
            </a:r>
          </a:p>
          <a:p>
            <a:endParaRPr lang="en-US" sz="2800" b="1" dirty="0">
              <a:latin typeface="Optima" charset="0"/>
            </a:endParaRPr>
          </a:p>
        </p:txBody>
      </p:sp>
      <p:sp>
        <p:nvSpPr>
          <p:cNvPr id="128003" name="Text Box 4"/>
          <p:cNvSpPr txBox="1">
            <a:spLocks noChangeArrowheads="1"/>
          </p:cNvSpPr>
          <p:nvPr/>
        </p:nvSpPr>
        <p:spPr bwMode="auto">
          <a:xfrm>
            <a:off x="762000" y="2667000"/>
            <a:ext cx="8353919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800" b="1" dirty="0" smtClean="0">
                <a:solidFill>
                  <a:srgbClr val="D1282E"/>
                </a:solidFill>
                <a:latin typeface="Optima" charset="0"/>
              </a:rPr>
              <a:t>2. </a:t>
            </a:r>
            <a:r>
              <a:rPr lang="en-US" sz="2800" b="1" dirty="0" smtClean="0">
                <a:latin typeface="Optima" charset="0"/>
              </a:rPr>
              <a:t>Follow </a:t>
            </a:r>
            <a:r>
              <a:rPr lang="en-US" sz="2800" b="1" dirty="0">
                <a:latin typeface="Optima" charset="0"/>
              </a:rPr>
              <a:t>with guidelines of what to continue doing, </a:t>
            </a:r>
          </a:p>
          <a:p>
            <a:r>
              <a:rPr lang="en-US" sz="2800" b="1" dirty="0">
                <a:latin typeface="Optima" charset="0"/>
              </a:rPr>
              <a:t>or to </a:t>
            </a:r>
            <a:r>
              <a:rPr lang="en-US" sz="2800" b="1" dirty="0" smtClean="0">
                <a:latin typeface="Optima" charset="0"/>
              </a:rPr>
              <a:t>change. Not just </a:t>
            </a:r>
            <a:r>
              <a:rPr lang="en-US" sz="2800" b="1" dirty="0" smtClean="0">
                <a:solidFill>
                  <a:srgbClr val="FF0000"/>
                </a:solidFill>
                <a:latin typeface="Optima" charset="0"/>
              </a:rPr>
              <a:t>WHAT</a:t>
            </a:r>
            <a:r>
              <a:rPr lang="en-US" sz="2800" b="1" dirty="0" smtClean="0">
                <a:latin typeface="Optima" charset="0"/>
              </a:rPr>
              <a:t> but </a:t>
            </a:r>
            <a:r>
              <a:rPr lang="en-US" sz="2800" b="1" dirty="0" smtClean="0">
                <a:solidFill>
                  <a:srgbClr val="FF0000"/>
                </a:solidFill>
                <a:latin typeface="Optima" charset="0"/>
              </a:rPr>
              <a:t>HOW</a:t>
            </a:r>
            <a:r>
              <a:rPr lang="en-US" sz="2800" b="1" dirty="0" smtClean="0">
                <a:latin typeface="Optima" charset="0"/>
              </a:rPr>
              <a:t>.</a:t>
            </a:r>
            <a:endParaRPr lang="en-US" sz="2800" b="1" dirty="0">
              <a:latin typeface="Optima" charset="0"/>
            </a:endParaRPr>
          </a:p>
        </p:txBody>
      </p:sp>
      <p:sp>
        <p:nvSpPr>
          <p:cNvPr id="128004" name="Text Box 5"/>
          <p:cNvSpPr txBox="1">
            <a:spLocks noChangeArrowheads="1"/>
          </p:cNvSpPr>
          <p:nvPr/>
        </p:nvSpPr>
        <p:spPr bwMode="auto">
          <a:xfrm>
            <a:off x="762001" y="3821113"/>
            <a:ext cx="563559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800" b="1" dirty="0" smtClean="0">
                <a:solidFill>
                  <a:srgbClr val="D1282E"/>
                </a:solidFill>
                <a:latin typeface="Optima" charset="0"/>
              </a:rPr>
              <a:t>3. </a:t>
            </a:r>
            <a:r>
              <a:rPr lang="en-US" sz="2800" b="1" dirty="0" smtClean="0">
                <a:latin typeface="Optima" charset="0"/>
              </a:rPr>
              <a:t>End </a:t>
            </a:r>
            <a:r>
              <a:rPr lang="en-US" sz="2800" b="1" dirty="0">
                <a:latin typeface="Optima" charset="0"/>
              </a:rPr>
              <a:t>with encouragement to persist. </a:t>
            </a:r>
          </a:p>
        </p:txBody>
      </p:sp>
      <p:sp>
        <p:nvSpPr>
          <p:cNvPr id="128005" name="Text Box 6"/>
          <p:cNvSpPr txBox="1">
            <a:spLocks noChangeArrowheads="1"/>
          </p:cNvSpPr>
          <p:nvPr/>
        </p:nvSpPr>
        <p:spPr bwMode="auto">
          <a:xfrm>
            <a:off x="136525" y="6143625"/>
            <a:ext cx="1928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Zwiers, 2008</a:t>
            </a:r>
          </a:p>
        </p:txBody>
      </p:sp>
      <p:pic>
        <p:nvPicPr>
          <p:cNvPr id="8" name="Picture 19" descr="080430-DL_169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996360" y="4846464"/>
            <a:ext cx="2340000" cy="1559025"/>
          </a:xfrm>
          <a:prstGeom prst="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16" descr="080430-DL_1691.jpg"/>
          <p:cNvPicPr>
            <a:picLocks noChangeAspect="1"/>
          </p:cNvPicPr>
          <p:nvPr/>
        </p:nvPicPr>
        <p:blipFill>
          <a:blip r:embed="rId4" cstate="print"/>
          <a:srcRect t="2371"/>
          <a:stretch>
            <a:fillRect/>
          </a:stretch>
        </p:blipFill>
        <p:spPr bwMode="auto">
          <a:xfrm>
            <a:off x="3131840" y="4846464"/>
            <a:ext cx="2412000" cy="1568897"/>
          </a:xfrm>
          <a:prstGeom prst="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1599154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Essential.thmx</Template>
  <TotalTime>216</TotalTime>
  <Words>384</Words>
  <Application>Microsoft Macintosh PowerPoint</Application>
  <PresentationFormat>On-screen Show (4:3)</PresentationFormat>
  <Paragraphs>57</Paragraphs>
  <Slides>14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Essential</vt:lpstr>
      <vt:lpstr>Feed up, feed back &amp; Feed forward</vt:lpstr>
      <vt:lpstr>The research - hattie</vt:lpstr>
      <vt:lpstr>Three stages…</vt:lpstr>
      <vt:lpstr>Feed up - establishing purpose/goals </vt:lpstr>
      <vt:lpstr>Feed back - providing information about success and needs </vt:lpstr>
      <vt:lpstr>Feed forward – what to focus on next and how to do that</vt:lpstr>
      <vt:lpstr>How do we give feedback?</vt:lpstr>
      <vt:lpstr>PowerPoint Presentation</vt:lpstr>
      <vt:lpstr>PowerPoint Presentation</vt:lpstr>
      <vt:lpstr>The problem with feedback By itself</vt:lpstr>
      <vt:lpstr>Feed forward is the key!</vt:lpstr>
      <vt:lpstr>What will you need:</vt:lpstr>
      <vt:lpstr>references</vt:lpstr>
      <vt:lpstr>@Madiganda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Feedup, feedback &amp; Feedforward</dc:title>
  <dc:creator>Paula Madigan</dc:creator>
  <cp:lastModifiedBy>Paula Madigan</cp:lastModifiedBy>
  <cp:revision>42</cp:revision>
  <dcterms:created xsi:type="dcterms:W3CDTF">2012-09-02T11:03:38Z</dcterms:created>
  <dcterms:modified xsi:type="dcterms:W3CDTF">2012-09-04T10:23:27Z</dcterms:modified>
</cp:coreProperties>
</file>